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83" r:id="rId18"/>
    <p:sldId id="284" r:id="rId19"/>
    <p:sldId id="273" r:id="rId20"/>
    <p:sldId id="274" r:id="rId21"/>
    <p:sldId id="275" r:id="rId22"/>
    <p:sldId id="276" r:id="rId23"/>
    <p:sldId id="277" r:id="rId24"/>
    <p:sldId id="278" r:id="rId25"/>
    <p:sldId id="279" r:id="rId26"/>
    <p:sldId id="280"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81" r:id="rId40"/>
    <p:sldId id="28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20"/>
  </p:normalViewPr>
  <p:slideViewPr>
    <p:cSldViewPr snapToGrid="0" snapToObjects="1">
      <p:cViewPr varScale="1">
        <p:scale>
          <a:sx n="90" d="100"/>
          <a:sy n="90" d="100"/>
        </p:scale>
        <p:origin x="232"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2D76F-2605-3F4E-B2DB-EA867CE543F5}" type="datetimeFigureOut">
              <a:rPr lang="en-US" smtClean="0"/>
              <a:t>4/6/18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9C1FF-C9BA-C849-B5C0-2EC612033D9F}" type="slidenum">
              <a:rPr lang="en-US" smtClean="0"/>
              <a:t>‹#›</a:t>
            </a:fld>
            <a:endParaRPr lang="en-US"/>
          </a:p>
        </p:txBody>
      </p:sp>
    </p:spTree>
    <p:extLst>
      <p:ext uri="{BB962C8B-B14F-4D97-AF65-F5344CB8AC3E}">
        <p14:creationId xmlns:p14="http://schemas.microsoft.com/office/powerpoint/2010/main" val="92986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29C1FF-C9BA-C849-B5C0-2EC612033D9F}" type="slidenum">
              <a:rPr lang="en-US" smtClean="0"/>
              <a:t>7</a:t>
            </a:fld>
            <a:endParaRPr lang="en-US"/>
          </a:p>
        </p:txBody>
      </p:sp>
    </p:spTree>
    <p:extLst>
      <p:ext uri="{BB962C8B-B14F-4D97-AF65-F5344CB8AC3E}">
        <p14:creationId xmlns:p14="http://schemas.microsoft.com/office/powerpoint/2010/main" val="101093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29C1FF-C9BA-C849-B5C0-2EC612033D9F}" type="slidenum">
              <a:rPr lang="en-US" smtClean="0"/>
              <a:t>15</a:t>
            </a:fld>
            <a:endParaRPr lang="en-US"/>
          </a:p>
        </p:txBody>
      </p:sp>
    </p:spTree>
    <p:extLst>
      <p:ext uri="{BB962C8B-B14F-4D97-AF65-F5344CB8AC3E}">
        <p14:creationId xmlns:p14="http://schemas.microsoft.com/office/powerpoint/2010/main" val="53597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29C1FF-C9BA-C849-B5C0-2EC612033D9F}" type="slidenum">
              <a:rPr lang="en-US" smtClean="0"/>
              <a:t>16</a:t>
            </a:fld>
            <a:endParaRPr lang="en-US"/>
          </a:p>
        </p:txBody>
      </p:sp>
    </p:spTree>
    <p:extLst>
      <p:ext uri="{BB962C8B-B14F-4D97-AF65-F5344CB8AC3E}">
        <p14:creationId xmlns:p14="http://schemas.microsoft.com/office/powerpoint/2010/main" val="397886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4/6/18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tif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microsoft.com/office/2011/relationships/webextension" Target="../webextensions/webextension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microsoft.com/office/2011/relationships/webextension" Target="../webextensions/webextension3.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microsoft.com/office/2011/relationships/webextension" Target="../webextensions/webextension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machinelearningmastery.com/tutorial-first-neural-network-python-keras/" TargetMode="External"/><Relationship Id="rId3" Type="http://schemas.openxmlformats.org/officeDocument/2006/relationships/hyperlink" Target="https://www.datacamp.com/courses/deep-learning-in-pyth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31.tiff"/><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mturk.com/mturk/welcom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Feature_hashing" TargetMode="External"/><Relationship Id="rId3" Type="http://schemas.openxmlformats.org/officeDocument/2006/relationships/hyperlink" Target="https://stats.stackexchange.com/questions/171479/difference-endogeneity-and-multicollinearity-in-logistic-regress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cebook.com/datasciencephx/" TargetMode="Externa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gif"/><Relationship Id="rId3" Type="http://schemas.openxmlformats.org/officeDocument/2006/relationships/image" Target="../media/image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1.xm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06997" y="1493135"/>
            <a:ext cx="10243595" cy="3472405"/>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200" dirty="0" smtClean="0"/>
              <a:t>Welcome to </a:t>
            </a:r>
            <a:br>
              <a:rPr lang="en-US" sz="7200" dirty="0" smtClean="0"/>
            </a:br>
            <a:r>
              <a:rPr lang="en-US" sz="7200" dirty="0" smtClean="0"/>
              <a:t>Introduction to Data Science!</a:t>
            </a:r>
            <a:endParaRPr lang="en-US" sz="7200" dirty="0"/>
          </a:p>
        </p:txBody>
      </p:sp>
    </p:spTree>
    <p:extLst>
      <p:ext uri="{BB962C8B-B14F-4D97-AF65-F5344CB8AC3E}">
        <p14:creationId xmlns:p14="http://schemas.microsoft.com/office/powerpoint/2010/main" val="872759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pic>
        <p:nvPicPr>
          <p:cNvPr id="3" name="Picture 2"/>
          <p:cNvPicPr>
            <a:picLocks noChangeAspect="1"/>
          </p:cNvPicPr>
          <p:nvPr/>
        </p:nvPicPr>
        <p:blipFill>
          <a:blip r:embed="rId2"/>
          <a:stretch>
            <a:fillRect/>
          </a:stretch>
        </p:blipFill>
        <p:spPr>
          <a:xfrm>
            <a:off x="1565752" y="2486025"/>
            <a:ext cx="5202872" cy="3716337"/>
          </a:xfrm>
          <a:prstGeom prst="rect">
            <a:avLst/>
          </a:prstGeom>
        </p:spPr>
      </p:pic>
      <p:sp>
        <p:nvSpPr>
          <p:cNvPr id="5" name="Text Placeholder 3"/>
          <p:cNvSpPr txBox="1">
            <a:spLocks/>
          </p:cNvSpPr>
          <p:nvPr/>
        </p:nvSpPr>
        <p:spPr>
          <a:xfrm>
            <a:off x="7623174" y="3124991"/>
            <a:ext cx="3718455" cy="243840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mtClean="0"/>
              <a:t>Examples:</a:t>
            </a:r>
          </a:p>
          <a:p>
            <a:pPr>
              <a:buFont typeface="Arial" charset="0"/>
              <a:buChar char="•"/>
            </a:pPr>
            <a:r>
              <a:rPr lang="en-US" smtClean="0"/>
              <a:t>AlphaGo</a:t>
            </a:r>
          </a:p>
          <a:p>
            <a:pPr>
              <a:buFont typeface="Arial" charset="0"/>
              <a:buChar char="•"/>
            </a:pPr>
            <a:r>
              <a:rPr lang="en-US" smtClean="0"/>
              <a:t>DeepBlue</a:t>
            </a:r>
          </a:p>
          <a:p>
            <a:pPr>
              <a:buFont typeface="Arial" charset="0"/>
              <a:buChar char="•"/>
            </a:pPr>
            <a:r>
              <a:rPr lang="en-US" smtClean="0"/>
              <a:t>Video Games</a:t>
            </a:r>
            <a:endParaRPr lang="en-US" dirty="0"/>
          </a:p>
        </p:txBody>
      </p:sp>
    </p:spTree>
    <p:extLst>
      <p:ext uri="{BB962C8B-B14F-4D97-AF65-F5344CB8AC3E}">
        <p14:creationId xmlns:p14="http://schemas.microsoft.com/office/powerpoint/2010/main" val="22714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5" name="Text Placeholder 3"/>
          <p:cNvSpPr txBox="1">
            <a:spLocks/>
          </p:cNvSpPr>
          <p:nvPr/>
        </p:nvSpPr>
        <p:spPr>
          <a:xfrm>
            <a:off x="7623174" y="3124991"/>
            <a:ext cx="3718455" cy="243840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dirty="0"/>
              <a:t>Refers to a set of samples where the desired output signals (labels) are already known. The training set then becomes the basis for predicting unknown similar sets</a:t>
            </a:r>
          </a:p>
          <a:p>
            <a:pPr marL="0" indent="0">
              <a:buNone/>
            </a:pPr>
            <a:r>
              <a:rPr lang="en-US" sz="1800" dirty="0"/>
              <a:t>This is really the bread and butter of ML right </a:t>
            </a:r>
            <a:r>
              <a:rPr lang="en-US" sz="1800" dirty="0" smtClean="0"/>
              <a:t>now</a:t>
            </a:r>
          </a:p>
        </p:txBody>
      </p:sp>
      <p:pic>
        <p:nvPicPr>
          <p:cNvPr id="4" name="Picture 3"/>
          <p:cNvPicPr>
            <a:picLocks noChangeAspect="1"/>
          </p:cNvPicPr>
          <p:nvPr/>
        </p:nvPicPr>
        <p:blipFill>
          <a:blip r:embed="rId2"/>
          <a:stretch>
            <a:fillRect/>
          </a:stretch>
        </p:blipFill>
        <p:spPr>
          <a:xfrm>
            <a:off x="1701794" y="2855118"/>
            <a:ext cx="5242465" cy="2978150"/>
          </a:xfrm>
          <a:prstGeom prst="rect">
            <a:avLst/>
          </a:prstGeom>
        </p:spPr>
      </p:pic>
      <p:sp>
        <p:nvSpPr>
          <p:cNvPr id="6" name="Donut 5"/>
          <p:cNvSpPr/>
          <p:nvPr/>
        </p:nvSpPr>
        <p:spPr>
          <a:xfrm>
            <a:off x="2300288" y="5257800"/>
            <a:ext cx="1357312" cy="575468"/>
          </a:xfrm>
          <a:prstGeom prst="don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p:cNvSpPr/>
          <p:nvPr/>
        </p:nvSpPr>
        <p:spPr>
          <a:xfrm>
            <a:off x="4895850" y="5257800"/>
            <a:ext cx="1357312" cy="575468"/>
          </a:xfrm>
          <a:prstGeom prst="donu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1841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Examples:</a:t>
            </a:r>
            <a:endParaRPr lang="en-US" dirty="0"/>
          </a:p>
        </p:txBody>
      </p:sp>
      <p:sp>
        <p:nvSpPr>
          <p:cNvPr id="3" name="Content Placeholder 2"/>
          <p:cNvSpPr>
            <a:spLocks noGrp="1"/>
          </p:cNvSpPr>
          <p:nvPr>
            <p:ph idx="1"/>
          </p:nvPr>
        </p:nvSpPr>
        <p:spPr/>
        <p:txBody>
          <a:bodyPr>
            <a:normAutofit/>
          </a:bodyPr>
          <a:lstStyle/>
          <a:p>
            <a:r>
              <a:rPr lang="en-US" sz="4000" dirty="0"/>
              <a:t>Stock prices</a:t>
            </a:r>
          </a:p>
          <a:p>
            <a:r>
              <a:rPr lang="en-US" sz="4000" dirty="0"/>
              <a:t>House price sales</a:t>
            </a:r>
          </a:p>
          <a:p>
            <a:r>
              <a:rPr lang="en-US" sz="4000" dirty="0"/>
              <a:t>Temp </a:t>
            </a:r>
            <a:r>
              <a:rPr lang="en-US" sz="4000" dirty="0" smtClean="0"/>
              <a:t>forecasting</a:t>
            </a:r>
            <a:endParaRPr lang="en-US" sz="4000" dirty="0"/>
          </a:p>
        </p:txBody>
      </p:sp>
    </p:spTree>
    <p:extLst>
      <p:ext uri="{BB962C8B-B14F-4D97-AF65-F5344CB8AC3E}">
        <p14:creationId xmlns:p14="http://schemas.microsoft.com/office/powerpoint/2010/main" val="162061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Regression Algorithms:</a:t>
            </a:r>
            <a:endParaRPr lang="en-US" dirty="0"/>
          </a:p>
        </p:txBody>
      </p:sp>
      <p:sp>
        <p:nvSpPr>
          <p:cNvPr id="3" name="Content Placeholder 2"/>
          <p:cNvSpPr>
            <a:spLocks noGrp="1"/>
          </p:cNvSpPr>
          <p:nvPr>
            <p:ph idx="1"/>
          </p:nvPr>
        </p:nvSpPr>
        <p:spPr/>
        <p:txBody>
          <a:bodyPr>
            <a:normAutofit/>
          </a:bodyPr>
          <a:lstStyle/>
          <a:p>
            <a:r>
              <a:rPr lang="en-US" sz="4000" dirty="0" smtClean="0"/>
              <a:t>Old Trusty -- Linear Regression</a:t>
            </a:r>
          </a:p>
          <a:p>
            <a:r>
              <a:rPr lang="en-US" sz="4000" dirty="0" smtClean="0"/>
              <a:t>KNN</a:t>
            </a:r>
          </a:p>
          <a:p>
            <a:r>
              <a:rPr lang="en-US" sz="4000" dirty="0" smtClean="0"/>
              <a:t>Random Forest</a:t>
            </a:r>
          </a:p>
          <a:p>
            <a:r>
              <a:rPr lang="en-US" sz="4000" dirty="0" smtClean="0"/>
              <a:t>Gradient Boosting</a:t>
            </a:r>
            <a:endParaRPr lang="en-US" sz="4000" dirty="0"/>
          </a:p>
        </p:txBody>
      </p:sp>
      <p:pic>
        <p:nvPicPr>
          <p:cNvPr id="5" name="Picture 4"/>
          <p:cNvPicPr>
            <a:picLocks noChangeAspect="1"/>
          </p:cNvPicPr>
          <p:nvPr/>
        </p:nvPicPr>
        <p:blipFill>
          <a:blip r:embed="rId2"/>
          <a:stretch>
            <a:fillRect/>
          </a:stretch>
        </p:blipFill>
        <p:spPr>
          <a:xfrm>
            <a:off x="7351441" y="3200396"/>
            <a:ext cx="3956321" cy="2914119"/>
          </a:xfrm>
          <a:prstGeom prst="rect">
            <a:avLst/>
          </a:prstGeom>
        </p:spPr>
      </p:pic>
    </p:spTree>
    <p:extLst>
      <p:ext uri="{BB962C8B-B14F-4D97-AF65-F5344CB8AC3E}">
        <p14:creationId xmlns:p14="http://schemas.microsoft.com/office/powerpoint/2010/main" val="73885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Examples:</a:t>
            </a:r>
            <a:endParaRPr lang="en-US" dirty="0"/>
          </a:p>
        </p:txBody>
      </p:sp>
      <p:pic>
        <p:nvPicPr>
          <p:cNvPr id="4" name="Picture 3"/>
          <p:cNvPicPr>
            <a:picLocks noChangeAspect="1"/>
          </p:cNvPicPr>
          <p:nvPr/>
        </p:nvPicPr>
        <p:blipFill>
          <a:blip r:embed="rId2"/>
          <a:stretch>
            <a:fillRect/>
          </a:stretch>
        </p:blipFill>
        <p:spPr>
          <a:xfrm>
            <a:off x="3736605" y="2543175"/>
            <a:ext cx="4089787" cy="3529013"/>
          </a:xfrm>
          <a:prstGeom prst="rect">
            <a:avLst/>
          </a:prstGeom>
        </p:spPr>
      </p:pic>
    </p:spTree>
    <p:extLst>
      <p:ext uri="{BB962C8B-B14F-4D97-AF65-F5344CB8AC3E}">
        <p14:creationId xmlns:p14="http://schemas.microsoft.com/office/powerpoint/2010/main" val="795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Classification Examples:</a:t>
            </a:r>
            <a:endParaRPr lang="en-US" dirty="0"/>
          </a:p>
        </p:txBody>
      </p:sp>
      <p:sp>
        <p:nvSpPr>
          <p:cNvPr id="3" name="TextBox 2"/>
          <p:cNvSpPr txBox="1"/>
          <p:nvPr/>
        </p:nvSpPr>
        <p:spPr>
          <a:xfrm>
            <a:off x="1785938" y="2686050"/>
            <a:ext cx="1957387" cy="369332"/>
          </a:xfrm>
          <a:prstGeom prst="rect">
            <a:avLst/>
          </a:prstGeom>
          <a:noFill/>
        </p:spPr>
        <p:txBody>
          <a:bodyPr wrap="square" rtlCol="0">
            <a:spAutoFit/>
          </a:bodyPr>
          <a:lstStyle/>
          <a:p>
            <a:r>
              <a:rPr lang="en-US" smtClean="0"/>
              <a:t>Logistic Regression</a:t>
            </a:r>
            <a:endParaRPr lang="en-US"/>
          </a:p>
        </p:txBody>
      </p:sp>
      <p:pic>
        <p:nvPicPr>
          <p:cNvPr id="4" name="Picture 3"/>
          <p:cNvPicPr>
            <a:picLocks noChangeAspect="1"/>
          </p:cNvPicPr>
          <p:nvPr/>
        </p:nvPicPr>
        <p:blipFill>
          <a:blip r:embed="rId3"/>
          <a:stretch>
            <a:fillRect/>
          </a:stretch>
        </p:blipFill>
        <p:spPr>
          <a:xfrm>
            <a:off x="1240631" y="3455433"/>
            <a:ext cx="3302793" cy="2535238"/>
          </a:xfrm>
          <a:prstGeom prst="rect">
            <a:avLst/>
          </a:prstGeom>
        </p:spPr>
      </p:pic>
      <p:sp>
        <p:nvSpPr>
          <p:cNvPr id="5" name="TextBox 4"/>
          <p:cNvSpPr txBox="1"/>
          <p:nvPr/>
        </p:nvSpPr>
        <p:spPr>
          <a:xfrm>
            <a:off x="8674893" y="2686050"/>
            <a:ext cx="740569" cy="369332"/>
          </a:xfrm>
          <a:prstGeom prst="rect">
            <a:avLst/>
          </a:prstGeom>
          <a:noFill/>
        </p:spPr>
        <p:txBody>
          <a:bodyPr wrap="square" rtlCol="0">
            <a:spAutoFit/>
          </a:bodyPr>
          <a:lstStyle/>
          <a:p>
            <a:r>
              <a:rPr lang="en-US" dirty="0" smtClean="0"/>
              <a:t>KNN</a:t>
            </a:r>
            <a:endParaRPr lang="en-US" dirty="0"/>
          </a:p>
        </p:txBody>
      </p:sp>
      <p:pic>
        <p:nvPicPr>
          <p:cNvPr id="6" name="Picture 5"/>
          <p:cNvPicPr>
            <a:picLocks noChangeAspect="1"/>
          </p:cNvPicPr>
          <p:nvPr/>
        </p:nvPicPr>
        <p:blipFill>
          <a:blip r:embed="rId4"/>
          <a:stretch>
            <a:fillRect/>
          </a:stretch>
        </p:blipFill>
        <p:spPr>
          <a:xfrm>
            <a:off x="7010400" y="3055382"/>
            <a:ext cx="3733800" cy="2800350"/>
          </a:xfrm>
          <a:prstGeom prst="rect">
            <a:avLst/>
          </a:prstGeom>
        </p:spPr>
      </p:pic>
    </p:spTree>
    <p:extLst>
      <p:ext uri="{BB962C8B-B14F-4D97-AF65-F5344CB8AC3E}">
        <p14:creationId xmlns:p14="http://schemas.microsoft.com/office/powerpoint/2010/main" val="205919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Classification Examples:</a:t>
            </a:r>
            <a:endParaRPr lang="en-US" dirty="0"/>
          </a:p>
        </p:txBody>
      </p:sp>
      <p:sp>
        <p:nvSpPr>
          <p:cNvPr id="3" name="TextBox 2"/>
          <p:cNvSpPr txBox="1"/>
          <p:nvPr/>
        </p:nvSpPr>
        <p:spPr>
          <a:xfrm>
            <a:off x="2049064" y="2712482"/>
            <a:ext cx="1685925" cy="369332"/>
          </a:xfrm>
          <a:prstGeom prst="rect">
            <a:avLst/>
          </a:prstGeom>
          <a:noFill/>
        </p:spPr>
        <p:txBody>
          <a:bodyPr wrap="square" rtlCol="0">
            <a:spAutoFit/>
          </a:bodyPr>
          <a:lstStyle/>
          <a:p>
            <a:r>
              <a:rPr lang="en-US" smtClean="0"/>
              <a:t>Random Forest</a:t>
            </a:r>
            <a:endParaRPr lang="en-US" dirty="0"/>
          </a:p>
        </p:txBody>
      </p:sp>
      <p:sp>
        <p:nvSpPr>
          <p:cNvPr id="5" name="TextBox 4"/>
          <p:cNvSpPr txBox="1"/>
          <p:nvPr/>
        </p:nvSpPr>
        <p:spPr>
          <a:xfrm>
            <a:off x="7846218" y="2625149"/>
            <a:ext cx="2483645" cy="369332"/>
          </a:xfrm>
          <a:prstGeom prst="rect">
            <a:avLst/>
          </a:prstGeom>
          <a:noFill/>
        </p:spPr>
        <p:txBody>
          <a:bodyPr wrap="square" rtlCol="0">
            <a:spAutoFit/>
          </a:bodyPr>
          <a:lstStyle/>
          <a:p>
            <a:r>
              <a:rPr lang="en-US" smtClean="0"/>
              <a:t>Gradient Boosted Trees</a:t>
            </a:r>
            <a:endParaRPr lang="en-US" dirty="0"/>
          </a:p>
        </p:txBody>
      </p:sp>
      <p:pic>
        <p:nvPicPr>
          <p:cNvPr id="7" name="Picture 6"/>
          <p:cNvPicPr>
            <a:picLocks noChangeAspect="1"/>
          </p:cNvPicPr>
          <p:nvPr/>
        </p:nvPicPr>
        <p:blipFill>
          <a:blip r:embed="rId3"/>
          <a:stretch>
            <a:fillRect/>
          </a:stretch>
        </p:blipFill>
        <p:spPr>
          <a:xfrm>
            <a:off x="1295402" y="3333631"/>
            <a:ext cx="3474242" cy="2605682"/>
          </a:xfrm>
          <a:prstGeom prst="rect">
            <a:avLst/>
          </a:prstGeom>
        </p:spPr>
      </p:pic>
      <p:pic>
        <p:nvPicPr>
          <p:cNvPr id="8" name="Picture 7"/>
          <p:cNvPicPr>
            <a:picLocks noChangeAspect="1"/>
          </p:cNvPicPr>
          <p:nvPr/>
        </p:nvPicPr>
        <p:blipFill>
          <a:blip r:embed="rId4"/>
          <a:stretch>
            <a:fillRect/>
          </a:stretch>
        </p:blipFill>
        <p:spPr>
          <a:xfrm>
            <a:off x="6989458" y="3081814"/>
            <a:ext cx="4071639" cy="3056920"/>
          </a:xfrm>
          <a:prstGeom prst="rect">
            <a:avLst/>
          </a:prstGeom>
        </p:spPr>
      </p:pic>
    </p:spTree>
    <p:extLst>
      <p:ext uri="{BB962C8B-B14F-4D97-AF65-F5344CB8AC3E}">
        <p14:creationId xmlns:p14="http://schemas.microsoft.com/office/powerpoint/2010/main" val="153125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5" name="Text Placeholder 3"/>
          <p:cNvSpPr txBox="1">
            <a:spLocks/>
          </p:cNvSpPr>
          <p:nvPr/>
        </p:nvSpPr>
        <p:spPr>
          <a:xfrm>
            <a:off x="7623174" y="3124991"/>
            <a:ext cx="3718455" cy="2438404"/>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US" sz="1800" dirty="0"/>
              <a:t>R</a:t>
            </a:r>
            <a:r>
              <a:rPr lang="en-US" sz="1800" dirty="0" smtClean="0"/>
              <a:t>efers </a:t>
            </a:r>
            <a:r>
              <a:rPr lang="en-US" sz="1800" dirty="0"/>
              <a:t>to a set of samples where the desired output signals (labels) are unknown. We explore and define the </a:t>
            </a:r>
            <a:r>
              <a:rPr lang="en-US" sz="1800" b="1" dirty="0"/>
              <a:t>data relatively to one another without guidance from known variables</a:t>
            </a:r>
            <a:endParaRPr lang="en-US" sz="1800" dirty="0" smtClean="0"/>
          </a:p>
        </p:txBody>
      </p:sp>
      <p:pic>
        <p:nvPicPr>
          <p:cNvPr id="3" name="Picture 2"/>
          <p:cNvPicPr>
            <a:picLocks noChangeAspect="1"/>
          </p:cNvPicPr>
          <p:nvPr/>
        </p:nvPicPr>
        <p:blipFill>
          <a:blip r:embed="rId2"/>
          <a:stretch>
            <a:fillRect/>
          </a:stretch>
        </p:blipFill>
        <p:spPr>
          <a:xfrm>
            <a:off x="2066925" y="2608263"/>
            <a:ext cx="4596696" cy="3092450"/>
          </a:xfrm>
          <a:prstGeom prst="rect">
            <a:avLst/>
          </a:prstGeom>
        </p:spPr>
      </p:pic>
    </p:spTree>
    <p:extLst>
      <p:ext uri="{BB962C8B-B14F-4D97-AF65-F5344CB8AC3E}">
        <p14:creationId xmlns:p14="http://schemas.microsoft.com/office/powerpoint/2010/main" val="61545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 Examples:</a:t>
            </a:r>
            <a:endParaRPr lang="en-US" dirty="0"/>
          </a:p>
        </p:txBody>
      </p:sp>
      <p:sp>
        <p:nvSpPr>
          <p:cNvPr id="3" name="Content Placeholder 2"/>
          <p:cNvSpPr>
            <a:spLocks noGrp="1"/>
          </p:cNvSpPr>
          <p:nvPr>
            <p:ph idx="1"/>
          </p:nvPr>
        </p:nvSpPr>
        <p:spPr>
          <a:xfrm>
            <a:off x="1295401" y="2556932"/>
            <a:ext cx="9601196" cy="1600731"/>
          </a:xfrm>
        </p:spPr>
        <p:txBody>
          <a:bodyPr>
            <a:normAutofit fontScale="92500" lnSpcReduction="10000"/>
          </a:bodyPr>
          <a:lstStyle/>
          <a:p>
            <a:r>
              <a:rPr lang="en-US" dirty="0"/>
              <a:t>Topic modelling (segment customers, find topics of a text corpus</a:t>
            </a:r>
            <a:r>
              <a:rPr lang="en-US" dirty="0" smtClean="0"/>
              <a:t>)</a:t>
            </a:r>
          </a:p>
          <a:p>
            <a:pPr lvl="1"/>
            <a:r>
              <a:rPr lang="en-US" dirty="0" smtClean="0"/>
              <a:t>Natural Language Processing</a:t>
            </a:r>
            <a:endParaRPr lang="en-US" dirty="0"/>
          </a:p>
          <a:p>
            <a:r>
              <a:rPr lang="en-US" dirty="0"/>
              <a:t>Recommendation engines -- really cool! Content vs Collaborative filtering (Pandora vs Spotify</a:t>
            </a:r>
            <a:r>
              <a:rPr lang="en-US" dirty="0" smtClean="0"/>
              <a:t>)</a:t>
            </a:r>
            <a:endParaRPr lang="en-US" dirty="0"/>
          </a:p>
        </p:txBody>
      </p:sp>
      <p:pic>
        <p:nvPicPr>
          <p:cNvPr id="4" name="Picture 3"/>
          <p:cNvPicPr>
            <a:picLocks noChangeAspect="1"/>
          </p:cNvPicPr>
          <p:nvPr/>
        </p:nvPicPr>
        <p:blipFill>
          <a:blip r:embed="rId2"/>
          <a:stretch>
            <a:fillRect/>
          </a:stretch>
        </p:blipFill>
        <p:spPr>
          <a:xfrm>
            <a:off x="6367460" y="3914510"/>
            <a:ext cx="2262188" cy="2262188"/>
          </a:xfrm>
          <a:prstGeom prst="rect">
            <a:avLst/>
          </a:prstGeom>
        </p:spPr>
      </p:pic>
      <p:pic>
        <p:nvPicPr>
          <p:cNvPr id="5" name="Picture 4"/>
          <p:cNvPicPr>
            <a:picLocks noChangeAspect="1"/>
          </p:cNvPicPr>
          <p:nvPr/>
        </p:nvPicPr>
        <p:blipFill>
          <a:blip r:embed="rId3"/>
          <a:stretch>
            <a:fillRect/>
          </a:stretch>
        </p:blipFill>
        <p:spPr>
          <a:xfrm>
            <a:off x="3438525" y="3935941"/>
            <a:ext cx="2219325" cy="2219325"/>
          </a:xfrm>
          <a:prstGeom prst="rect">
            <a:avLst/>
          </a:prstGeom>
        </p:spPr>
      </p:pic>
    </p:spTree>
    <p:extLst>
      <p:ext uri="{BB962C8B-B14F-4D97-AF65-F5344CB8AC3E}">
        <p14:creationId xmlns:p14="http://schemas.microsoft.com/office/powerpoint/2010/main" val="9889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Example: Logistic Regression</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Code Presenter Pro"/>
              <p:cNvGraphicFramePr>
                <a:graphicFrameLocks noGrp="1"/>
              </p:cNvGraphicFramePr>
              <p:nvPr>
                <p:extLst>
                  <p:ext uri="{D42A27DB-BD31-4B8C-83A1-F6EECF244321}">
                    <p14:modId xmlns:p14="http://schemas.microsoft.com/office/powerpoint/2010/main" val="416747084"/>
                  </p:ext>
                </p:extLst>
              </p:nvPr>
            </p:nvGraphicFramePr>
            <p:xfrm>
              <a:off x="664368" y="2243136"/>
              <a:ext cx="10863264" cy="161448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Code Presenter Pro"/>
              <p:cNvPicPr>
                <a:picLocks noGrp="1" noRot="1" noChangeAspect="1" noMove="1" noResize="1" noEditPoints="1" noAdjustHandles="1" noChangeArrowheads="1" noChangeShapeType="1"/>
              </p:cNvPicPr>
              <p:nvPr/>
            </p:nvPicPr>
            <p:blipFill>
              <a:blip r:embed="rId3"/>
              <a:stretch>
                <a:fillRect/>
              </a:stretch>
            </p:blipFill>
            <p:spPr>
              <a:xfrm>
                <a:off x="664368" y="2243136"/>
                <a:ext cx="10863264" cy="1614489"/>
              </a:xfrm>
              <a:prstGeom prst="rect">
                <a:avLst/>
              </a:prstGeom>
            </p:spPr>
          </p:pic>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68" y="4204229"/>
            <a:ext cx="5753100" cy="1828800"/>
          </a:xfrm>
          <a:prstGeom prst="rect">
            <a:avLst/>
          </a:prstGeom>
        </p:spPr>
      </p:pic>
    </p:spTree>
    <p:extLst>
      <p:ext uri="{BB962C8B-B14F-4D97-AF65-F5344CB8AC3E}">
        <p14:creationId xmlns:p14="http://schemas.microsoft.com/office/powerpoint/2010/main" val="205130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 My name is Aritro Majumdar</a:t>
            </a:r>
            <a:endParaRPr lang="en-US" dirty="0"/>
          </a:p>
        </p:txBody>
      </p:sp>
      <p:sp>
        <p:nvSpPr>
          <p:cNvPr id="3" name="Content Placeholder 2"/>
          <p:cNvSpPr>
            <a:spLocks noGrp="1"/>
          </p:cNvSpPr>
          <p:nvPr>
            <p:ph idx="1"/>
          </p:nvPr>
        </p:nvSpPr>
        <p:spPr/>
        <p:txBody>
          <a:bodyPr>
            <a:normAutofit/>
          </a:bodyPr>
          <a:lstStyle/>
          <a:p>
            <a:r>
              <a:rPr lang="en-US" sz="4000" dirty="0"/>
              <a:t>Graduate from Galvanize Data Science Immersive Program (Feb 2018)</a:t>
            </a:r>
          </a:p>
          <a:p>
            <a:r>
              <a:rPr lang="en-US" sz="4000" dirty="0"/>
              <a:t>Junior at </a:t>
            </a:r>
            <a:r>
              <a:rPr lang="en-US" sz="4000" dirty="0" smtClean="0"/>
              <a:t>ASU studying Mathematics</a:t>
            </a:r>
            <a:endParaRPr lang="en-US" sz="4000" dirty="0"/>
          </a:p>
          <a:p>
            <a:r>
              <a:rPr lang="en-US" sz="4000" dirty="0"/>
              <a:t>Data Science Intern @ </a:t>
            </a:r>
            <a:r>
              <a:rPr lang="en-US" sz="4000" dirty="0" err="1" smtClean="0"/>
              <a:t>Kono.store</a:t>
            </a:r>
            <a:endParaRPr lang="en-US" sz="4000" dirty="0"/>
          </a:p>
        </p:txBody>
      </p:sp>
    </p:spTree>
    <p:extLst>
      <p:ext uri="{BB962C8B-B14F-4D97-AF65-F5344CB8AC3E}">
        <p14:creationId xmlns:p14="http://schemas.microsoft.com/office/powerpoint/2010/main" val="948778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Coding Example: Logistic </a:t>
            </a:r>
            <a:r>
              <a:rPr lang="en-US" dirty="0" smtClean="0"/>
              <a:t>Regression (cont.)</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Code Presenter Pro"/>
              <p:cNvGraphicFramePr>
                <a:graphicFrameLocks noGrp="1"/>
              </p:cNvGraphicFramePr>
              <p:nvPr>
                <p:extLst>
                  <p:ext uri="{D42A27DB-BD31-4B8C-83A1-F6EECF244321}">
                    <p14:modId xmlns:p14="http://schemas.microsoft.com/office/powerpoint/2010/main" val="1008104314"/>
                  </p:ext>
                </p:extLst>
              </p:nvPr>
            </p:nvGraphicFramePr>
            <p:xfrm>
              <a:off x="664368" y="2600324"/>
              <a:ext cx="10863264" cy="21288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Code Presenter Pro"/>
              <p:cNvPicPr>
                <a:picLocks noGrp="1" noRot="1" noChangeAspect="1" noMove="1" noResize="1" noEditPoints="1" noAdjustHandles="1" noChangeArrowheads="1" noChangeShapeType="1"/>
              </p:cNvPicPr>
              <p:nvPr/>
            </p:nvPicPr>
            <p:blipFill>
              <a:blip r:embed="rId3"/>
              <a:stretch>
                <a:fillRect/>
              </a:stretch>
            </p:blipFill>
            <p:spPr>
              <a:xfrm>
                <a:off x="664368" y="2600324"/>
                <a:ext cx="10863264" cy="2128839"/>
              </a:xfrm>
              <a:prstGeom prst="rect">
                <a:avLst/>
              </a:prstGeom>
            </p:spPr>
          </p:pic>
        </mc:Fallback>
      </mc:AlternateContent>
    </p:spTree>
    <p:extLst>
      <p:ext uri="{BB962C8B-B14F-4D97-AF65-F5344CB8AC3E}">
        <p14:creationId xmlns:p14="http://schemas.microsoft.com/office/powerpoint/2010/main" val="653025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Coding Example: Logistic </a:t>
            </a:r>
            <a:r>
              <a:rPr lang="en-US" dirty="0" smtClean="0"/>
              <a:t>Regression (cont.)</a:t>
            </a:r>
            <a:endParaRPr lang="en-US" dirty="0"/>
          </a:p>
        </p:txBody>
      </p:sp>
      <p:pic>
        <p:nvPicPr>
          <p:cNvPr id="3" name="Picture 2"/>
          <p:cNvPicPr>
            <a:picLocks noChangeAspect="1"/>
          </p:cNvPicPr>
          <p:nvPr/>
        </p:nvPicPr>
        <p:blipFill>
          <a:blip r:embed="rId2"/>
          <a:stretch>
            <a:fillRect/>
          </a:stretch>
        </p:blipFill>
        <p:spPr>
          <a:xfrm>
            <a:off x="-42864" y="0"/>
            <a:ext cx="11887202" cy="6858000"/>
          </a:xfrm>
          <a:prstGeom prst="rect">
            <a:avLst/>
          </a:prstGeom>
        </p:spPr>
      </p:pic>
    </p:spTree>
    <p:extLst>
      <p:ext uri="{BB962C8B-B14F-4D97-AF65-F5344CB8AC3E}">
        <p14:creationId xmlns:p14="http://schemas.microsoft.com/office/powerpoint/2010/main" val="1710714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Coding Example: Logistic </a:t>
            </a:r>
            <a:r>
              <a:rPr lang="en-US" dirty="0" smtClean="0"/>
              <a:t>Regression (cont.)</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Code Presenter Pro"/>
              <p:cNvGraphicFramePr>
                <a:graphicFrameLocks noGrp="1"/>
              </p:cNvGraphicFramePr>
              <p:nvPr>
                <p:extLst>
                  <p:ext uri="{D42A27DB-BD31-4B8C-83A1-F6EECF244321}">
                    <p14:modId xmlns:p14="http://schemas.microsoft.com/office/powerpoint/2010/main" val="1309700702"/>
                  </p:ext>
                </p:extLst>
              </p:nvPr>
            </p:nvGraphicFramePr>
            <p:xfrm>
              <a:off x="878681" y="2670967"/>
              <a:ext cx="10537032" cy="21288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Code Presenter Pro"/>
              <p:cNvPicPr>
                <a:picLocks noGrp="1" noRot="1" noChangeAspect="1" noMove="1" noResize="1" noEditPoints="1" noAdjustHandles="1" noChangeArrowheads="1" noChangeShapeType="1"/>
              </p:cNvPicPr>
              <p:nvPr/>
            </p:nvPicPr>
            <p:blipFill>
              <a:blip r:embed="rId3"/>
              <a:stretch>
                <a:fillRect/>
              </a:stretch>
            </p:blipFill>
            <p:spPr>
              <a:xfrm>
                <a:off x="878681" y="2670967"/>
                <a:ext cx="10537032" cy="2128839"/>
              </a:xfrm>
              <a:prstGeom prst="rect">
                <a:avLst/>
              </a:prstGeom>
            </p:spPr>
          </p:pic>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93" y="4840286"/>
            <a:ext cx="8026400" cy="660400"/>
          </a:xfrm>
          <a:prstGeom prst="rect">
            <a:avLst/>
          </a:prstGeom>
        </p:spPr>
      </p:pic>
    </p:spTree>
    <p:extLst>
      <p:ext uri="{BB962C8B-B14F-4D97-AF65-F5344CB8AC3E}">
        <p14:creationId xmlns:p14="http://schemas.microsoft.com/office/powerpoint/2010/main" val="1887177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3</a:t>
            </a:r>
            <a:r>
              <a:rPr lang="en-US" b="1" dirty="0" smtClean="0"/>
              <a:t>. Deep Learning:</a:t>
            </a:r>
            <a:endParaRPr lang="en-US" dirty="0"/>
          </a:p>
        </p:txBody>
      </p:sp>
      <p:sp>
        <p:nvSpPr>
          <p:cNvPr id="3" name="Content Placeholder 2"/>
          <p:cNvSpPr>
            <a:spLocks noGrp="1"/>
          </p:cNvSpPr>
          <p:nvPr>
            <p:ph idx="1"/>
          </p:nvPr>
        </p:nvSpPr>
        <p:spPr/>
        <p:txBody>
          <a:bodyPr>
            <a:normAutofit fontScale="92500" lnSpcReduction="10000"/>
          </a:bodyPr>
          <a:lstStyle/>
          <a:p>
            <a:r>
              <a:rPr lang="en-US" sz="4000" dirty="0"/>
              <a:t>Artificial Neural </a:t>
            </a:r>
            <a:r>
              <a:rPr lang="en-US" sz="4000" dirty="0" err="1" smtClean="0"/>
              <a:t>Newwork</a:t>
            </a:r>
            <a:endParaRPr lang="en-US" sz="4000" dirty="0" smtClean="0"/>
          </a:p>
          <a:p>
            <a:pPr lvl="1"/>
            <a:r>
              <a:rPr lang="en-US" sz="3600" dirty="0" smtClean="0"/>
              <a:t>Generative Adversarial </a:t>
            </a:r>
            <a:r>
              <a:rPr lang="en-US" sz="3600" dirty="0"/>
              <a:t>Networks (GAN)</a:t>
            </a:r>
          </a:p>
          <a:p>
            <a:pPr lvl="1"/>
            <a:r>
              <a:rPr lang="en-US" sz="3600" dirty="0"/>
              <a:t>Convolutional Neural Network (CNN)</a:t>
            </a:r>
          </a:p>
          <a:p>
            <a:pPr lvl="1"/>
            <a:r>
              <a:rPr lang="en-US" sz="3600" dirty="0"/>
              <a:t>Recurrent Neural Network (RNN)</a:t>
            </a:r>
          </a:p>
          <a:p>
            <a:pPr lvl="1"/>
            <a:r>
              <a:rPr lang="en-US" sz="3600" dirty="0" err="1"/>
              <a:t>Keras</a:t>
            </a:r>
            <a:endParaRPr lang="en-US" sz="3600" dirty="0"/>
          </a:p>
        </p:txBody>
      </p:sp>
    </p:spTree>
    <p:extLst>
      <p:ext uri="{BB962C8B-B14F-4D97-AF65-F5344CB8AC3E}">
        <p14:creationId xmlns:p14="http://schemas.microsoft.com/office/powerpoint/2010/main" val="229624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Examples: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0" y="2901950"/>
            <a:ext cx="6350000" cy="2755900"/>
          </a:xfrm>
          <a:prstGeom prst="rect">
            <a:avLst/>
          </a:prstGeom>
        </p:spPr>
      </p:pic>
    </p:spTree>
    <p:extLst>
      <p:ext uri="{BB962C8B-B14F-4D97-AF65-F5344CB8AC3E}">
        <p14:creationId xmlns:p14="http://schemas.microsoft.com/office/powerpoint/2010/main" val="142543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Resources:</a:t>
            </a:r>
            <a:endParaRPr lang="en-US" dirty="0"/>
          </a:p>
        </p:txBody>
      </p:sp>
      <p:sp>
        <p:nvSpPr>
          <p:cNvPr id="3" name="Content Placeholder 2"/>
          <p:cNvSpPr>
            <a:spLocks noGrp="1"/>
          </p:cNvSpPr>
          <p:nvPr>
            <p:ph idx="1"/>
          </p:nvPr>
        </p:nvSpPr>
        <p:spPr>
          <a:xfrm>
            <a:off x="1295401" y="2556932"/>
            <a:ext cx="9601196" cy="1572156"/>
          </a:xfrm>
        </p:spPr>
        <p:txBody>
          <a:bodyPr/>
          <a:lstStyle/>
          <a:p>
            <a:r>
              <a:rPr lang="en-US" u="sng" dirty="0">
                <a:hlinkClick r:id="rId2"/>
              </a:rPr>
              <a:t>https://machinelearningmastery.com/tutorial-first-neural-network-python-keras/</a:t>
            </a:r>
            <a:endParaRPr lang="en-US" dirty="0"/>
          </a:p>
          <a:p>
            <a:r>
              <a:rPr lang="en-US" u="sng" dirty="0">
                <a:hlinkClick r:id="rId3"/>
              </a:rPr>
              <a:t>https://</a:t>
            </a:r>
            <a:r>
              <a:rPr lang="en-US" u="sng" dirty="0" smtClean="0">
                <a:hlinkClick r:id="rId3"/>
              </a:rPr>
              <a:t>www.datacamp.com/courses/deep-learning-in-python</a:t>
            </a:r>
            <a:endParaRPr lang="en-US" dirty="0"/>
          </a:p>
        </p:txBody>
      </p:sp>
    </p:spTree>
    <p:extLst>
      <p:ext uri="{BB962C8B-B14F-4D97-AF65-F5344CB8AC3E}">
        <p14:creationId xmlns:p14="http://schemas.microsoft.com/office/powerpoint/2010/main" val="9299890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49C117F-F390-437B-ADB0-57E87EFF34F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xmlns="" id="{A7EF42F8-2417-49A6-95CE-DE9503B0AA66}"/>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xmlns="" id="{AC6F623B-2003-4AED-B02F-541A150EC143}"/>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xmlns="" id="{CD11837A-4F3D-419F-ACE2-E80B1EA2846F}"/>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xmlns="" id="{B9411D1A-7E2C-4A36-BE32-BF7A8E130723}"/>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4" name="Straight Connector 13">
            <a:extLst>
              <a:ext uri="{FF2B5EF4-FFF2-40B4-BE49-F238E27FC236}">
                <a16:creationId xmlns:a16="http://schemas.microsoft.com/office/drawing/2014/main" xmlns="" id="{20742BC3-654B-4E41-9A6A-73A42E47763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xmlns="" id="{1CD07172-CD61-45EB-BEE3-F644503E5C8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1EADA5DB-ED12-413A-AAB5-6A8D1152E6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xmlns="" id="{857E618C-1D7B-4A51-90C1-6106CD8A1A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8BA45E5C-ACB9-49E8-B4DB-5255C237667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 name="Picture 2"/>
          <p:cNvPicPr>
            <a:picLocks noChangeAspect="1"/>
          </p:cNvPicPr>
          <p:nvPr/>
        </p:nvPicPr>
        <p:blipFill>
          <a:blip r:embed="rId5"/>
          <a:stretch>
            <a:fillRect/>
          </a:stretch>
        </p:blipFill>
        <p:spPr>
          <a:xfrm>
            <a:off x="5435910" y="987128"/>
            <a:ext cx="6098041" cy="4832697"/>
          </a:xfrm>
          <a:prstGeom prst="rect">
            <a:avLst/>
          </a:prstGeom>
        </p:spPr>
      </p:pic>
      <p:sp>
        <p:nvSpPr>
          <p:cNvPr id="2" name="Title 1"/>
          <p:cNvSpPr>
            <a:spLocks noGrp="1"/>
          </p:cNvSpPr>
          <p:nvPr>
            <p:ph type="title"/>
          </p:nvPr>
        </p:nvSpPr>
        <p:spPr>
          <a:xfrm>
            <a:off x="826852" y="872061"/>
            <a:ext cx="3073940" cy="3436688"/>
          </a:xfrm>
        </p:spPr>
        <p:txBody>
          <a:bodyPr vert="horz" lIns="91440" tIns="45720" rIns="91440" bIns="45720" rtlCol="0" anchor="b">
            <a:normAutofit/>
          </a:bodyPr>
          <a:lstStyle/>
          <a:p>
            <a:r>
              <a:rPr lang="en-US">
                <a:solidFill>
                  <a:srgbClr val="262626"/>
                </a:solidFill>
              </a:rPr>
              <a:t>Data Science Flow Overview:</a:t>
            </a:r>
          </a:p>
        </p:txBody>
      </p:sp>
    </p:spTree>
    <p:extLst>
      <p:ext uri="{BB962C8B-B14F-4D97-AF65-F5344CB8AC3E}">
        <p14:creationId xmlns:p14="http://schemas.microsoft.com/office/powerpoint/2010/main" val="30523683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Workflow</a:t>
            </a:r>
            <a:endParaRPr lang="en-US" dirty="0"/>
          </a:p>
        </p:txBody>
      </p:sp>
    </p:spTree>
    <p:extLst>
      <p:ext uri="{BB962C8B-B14F-4D97-AF65-F5344CB8AC3E}">
        <p14:creationId xmlns:p14="http://schemas.microsoft.com/office/powerpoint/2010/main" val="988628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Business Understanding</a:t>
            </a:r>
            <a:endParaRPr lang="en-US" dirty="0"/>
          </a:p>
        </p:txBody>
      </p:sp>
      <p:sp>
        <p:nvSpPr>
          <p:cNvPr id="3" name="Content Placeholder 2"/>
          <p:cNvSpPr>
            <a:spLocks noGrp="1"/>
          </p:cNvSpPr>
          <p:nvPr>
            <p:ph idx="1"/>
          </p:nvPr>
        </p:nvSpPr>
        <p:spPr/>
        <p:txBody>
          <a:bodyPr>
            <a:noAutofit/>
          </a:bodyPr>
          <a:lstStyle/>
          <a:p>
            <a:r>
              <a:rPr lang="en-US" sz="1600" dirty="0"/>
              <a:t>Every thing starts with business understanding. Speak with your stakeholders:</a:t>
            </a:r>
          </a:p>
          <a:p>
            <a:pPr lvl="1"/>
            <a:r>
              <a:rPr lang="en-US" sz="1600" dirty="0"/>
              <a:t>What is the business problem you need to answer?</a:t>
            </a:r>
          </a:p>
          <a:p>
            <a:pPr lvl="1"/>
            <a:r>
              <a:rPr lang="en-US" sz="1600" dirty="0"/>
              <a:t>What are the requirements?</a:t>
            </a:r>
          </a:p>
          <a:p>
            <a:pPr lvl="1"/>
            <a:r>
              <a:rPr lang="en-US" sz="1600" dirty="0"/>
              <a:t>How do you measure success?</a:t>
            </a:r>
          </a:p>
          <a:p>
            <a:r>
              <a:rPr lang="en-US" sz="1600" dirty="0"/>
              <a:t>Do not proceed until you have answered these questions. Often, it is not clear what success looks like or even what you should use as a </a:t>
            </a:r>
            <a:r>
              <a:rPr lang="en-US" sz="1600" dirty="0" smtClean="0"/>
              <a:t>label </a:t>
            </a:r>
            <a:r>
              <a:rPr lang="en-US" sz="1600" dirty="0"/>
              <a:t>(target) to train you model. The metric for success will typically be a business quantity like 'decrease churn rate 10%' instead of improving AUC or MAPE. Consequently, you need to tune your model based on the right business outcome. Make sure you always state results in business terms like this policy will save $100 MM or decrease fraud by 10%.</a:t>
            </a:r>
          </a:p>
          <a:p>
            <a:r>
              <a:rPr lang="en-US" sz="1600" dirty="0"/>
              <a:t>Note: These steps are an </a:t>
            </a:r>
            <a:r>
              <a:rPr lang="en-US" sz="1600" dirty="0" err="1"/>
              <a:t>interative</a:t>
            </a:r>
            <a:r>
              <a:rPr lang="en-US" sz="1600" dirty="0"/>
              <a:t> process. E.g., after performing a step, such as </a:t>
            </a:r>
            <a:r>
              <a:rPr lang="en-US" sz="1600" b="1" dirty="0"/>
              <a:t>Modeling</a:t>
            </a:r>
            <a:r>
              <a:rPr lang="en-US" sz="1600" dirty="0"/>
              <a:t>, you may discover a mistake which causes you to repeat an earlier process, such as </a:t>
            </a:r>
            <a:r>
              <a:rPr lang="en-US" sz="1600" b="1" dirty="0"/>
              <a:t>data cleaning</a:t>
            </a:r>
            <a:r>
              <a:rPr lang="en-US" sz="1600" dirty="0" smtClean="0"/>
              <a:t>.</a:t>
            </a:r>
            <a:endParaRPr lang="en-US" sz="1600" dirty="0"/>
          </a:p>
        </p:txBody>
      </p:sp>
    </p:spTree>
    <p:extLst>
      <p:ext uri="{BB962C8B-B14F-4D97-AF65-F5344CB8AC3E}">
        <p14:creationId xmlns:p14="http://schemas.microsoft.com/office/powerpoint/2010/main" val="1056931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Data Understanding</a:t>
            </a:r>
            <a:endParaRPr lang="en-US" dirty="0"/>
          </a:p>
        </p:txBody>
      </p:sp>
      <p:sp>
        <p:nvSpPr>
          <p:cNvPr id="3" name="Content Placeholder 2"/>
          <p:cNvSpPr>
            <a:spLocks noGrp="1"/>
          </p:cNvSpPr>
          <p:nvPr>
            <p:ph idx="1"/>
          </p:nvPr>
        </p:nvSpPr>
        <p:spPr/>
        <p:txBody>
          <a:bodyPr>
            <a:noAutofit/>
          </a:bodyPr>
          <a:lstStyle/>
          <a:p>
            <a:r>
              <a:rPr lang="en-US" sz="2000" dirty="0"/>
              <a:t>After you define the business problem, you need to determine what data is available. Ponder the following:</a:t>
            </a:r>
          </a:p>
          <a:p>
            <a:pPr lvl="1"/>
            <a:r>
              <a:rPr lang="en-US" dirty="0"/>
              <a:t>What datasets are available?</a:t>
            </a:r>
          </a:p>
          <a:p>
            <a:pPr lvl="1"/>
            <a:r>
              <a:rPr lang="en-US" dirty="0"/>
              <a:t>How can you combine them to produce a dataset to answer their business questions?</a:t>
            </a:r>
          </a:p>
          <a:p>
            <a:pPr lvl="1"/>
            <a:r>
              <a:rPr lang="en-US" dirty="0"/>
              <a:t>Do you need to collect additional data?</a:t>
            </a:r>
          </a:p>
          <a:p>
            <a:pPr lvl="1"/>
            <a:r>
              <a:rPr lang="en-US" dirty="0"/>
              <a:t>Does your data have a label (target) or do you need to generate one, perhaps by using </a:t>
            </a:r>
            <a:r>
              <a:rPr lang="en-US" u="sng" dirty="0" err="1">
                <a:hlinkClick r:id="rId2"/>
              </a:rPr>
              <a:t>MechTurk</a:t>
            </a:r>
            <a:r>
              <a:rPr lang="en-US" dirty="0" err="1"/>
              <a:t>or</a:t>
            </a:r>
            <a:r>
              <a:rPr lang="en-US" dirty="0"/>
              <a:t> equivalent?</a:t>
            </a:r>
          </a:p>
        </p:txBody>
      </p:sp>
    </p:spTree>
    <p:extLst>
      <p:ext uri="{BB962C8B-B14F-4D97-AF65-F5344CB8AC3E}">
        <p14:creationId xmlns:p14="http://schemas.microsoft.com/office/powerpoint/2010/main" val="1872582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850" y="2492413"/>
            <a:ext cx="9601196" cy="1303867"/>
          </a:xfrm>
        </p:spPr>
        <p:txBody>
          <a:bodyPr/>
          <a:lstStyle/>
          <a:p>
            <a:r>
              <a:rPr lang="en-US" dirty="0" smtClean="0"/>
              <a:t>What is Data Science?</a:t>
            </a:r>
            <a:endParaRPr lang="en-US" dirty="0"/>
          </a:p>
        </p:txBody>
      </p:sp>
      <p:sp>
        <p:nvSpPr>
          <p:cNvPr id="3" name="Title 1"/>
          <p:cNvSpPr txBox="1">
            <a:spLocks/>
          </p:cNvSpPr>
          <p:nvPr/>
        </p:nvSpPr>
        <p:spPr>
          <a:xfrm>
            <a:off x="1447802" y="11345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Not to be basic but</a:t>
            </a:r>
            <a:r>
              <a:rPr lang="mr-IN"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289" y="3796280"/>
            <a:ext cx="4182158" cy="2358737"/>
          </a:xfrm>
          <a:prstGeom prst="rect">
            <a:avLst/>
          </a:prstGeom>
        </p:spPr>
      </p:pic>
      <p:sp>
        <p:nvSpPr>
          <p:cNvPr id="6" name="TextBox 5"/>
          <p:cNvSpPr txBox="1"/>
          <p:nvPr/>
        </p:nvSpPr>
        <p:spPr>
          <a:xfrm>
            <a:off x="9001125" y="18430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2583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Data Preparation</a:t>
            </a:r>
            <a:endParaRPr lang="en-US" dirty="0"/>
          </a:p>
        </p:txBody>
      </p:sp>
      <p:sp>
        <p:nvSpPr>
          <p:cNvPr id="3" name="Content Placeholder 2"/>
          <p:cNvSpPr>
            <a:spLocks noGrp="1"/>
          </p:cNvSpPr>
          <p:nvPr>
            <p:ph idx="1"/>
          </p:nvPr>
        </p:nvSpPr>
        <p:spPr/>
        <p:txBody>
          <a:bodyPr>
            <a:noAutofit/>
          </a:bodyPr>
          <a:lstStyle/>
          <a:p>
            <a:r>
              <a:rPr lang="en-US" dirty="0"/>
              <a:t>To prepare a dataset for modeling, you should first explore the data and, concurrently, figure out how to clean it. At the end of this step, you should have a dataset you can use to build a model.</a:t>
            </a:r>
          </a:p>
        </p:txBody>
      </p:sp>
    </p:spTree>
    <p:extLst>
      <p:ext uri="{BB962C8B-B14F-4D97-AF65-F5344CB8AC3E}">
        <p14:creationId xmlns:p14="http://schemas.microsoft.com/office/powerpoint/2010/main" val="19535441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3a. Load data and perform minimal cleaning</a:t>
            </a:r>
            <a:endParaRPr lang="en-US" dirty="0"/>
          </a:p>
        </p:txBody>
      </p:sp>
      <p:sp>
        <p:nvSpPr>
          <p:cNvPr id="3" name="Content Placeholder 2"/>
          <p:cNvSpPr>
            <a:spLocks noGrp="1"/>
          </p:cNvSpPr>
          <p:nvPr>
            <p:ph idx="1"/>
          </p:nvPr>
        </p:nvSpPr>
        <p:spPr/>
        <p:txBody>
          <a:bodyPr/>
          <a:lstStyle/>
          <a:p>
            <a:r>
              <a:rPr lang="en-US" dirty="0"/>
              <a:t>Start by loading your data so that you can begin exploring it. Perform only the most minimal cleaning necessary -- </a:t>
            </a:r>
            <a:r>
              <a:rPr lang="en-US" dirty="0" err="1"/>
              <a:t>overcleaning</a:t>
            </a:r>
            <a:r>
              <a:rPr lang="en-US" dirty="0"/>
              <a:t> can remove valuable information (signal). </a:t>
            </a:r>
            <a:endParaRPr lang="en-US" dirty="0" smtClean="0"/>
          </a:p>
          <a:p>
            <a:pPr lvl="1"/>
            <a:r>
              <a:rPr lang="en-US" dirty="0" smtClean="0"/>
              <a:t>Pro </a:t>
            </a:r>
            <a:r>
              <a:rPr lang="en-US" dirty="0"/>
              <a:t>tip: if your data is huge, start by making sure everything works on a small subset of your data, like a single shard. You want to be able to </a:t>
            </a:r>
            <a:r>
              <a:rPr lang="en-US" dirty="0" err="1"/>
              <a:t>interate</a:t>
            </a:r>
            <a:r>
              <a:rPr lang="en-US" dirty="0"/>
              <a:t> quickly and get your pipeline working before attempting full-scale analysis and modeling.</a:t>
            </a:r>
            <a:endParaRPr lang="en-US" dirty="0"/>
          </a:p>
        </p:txBody>
      </p:sp>
    </p:spTree>
    <p:extLst>
      <p:ext uri="{BB962C8B-B14F-4D97-AF65-F5344CB8AC3E}">
        <p14:creationId xmlns:p14="http://schemas.microsoft.com/office/powerpoint/2010/main" val="903997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3b. Exploratory Data Analysis</a:t>
            </a:r>
            <a:endParaRPr lang="en-US" dirty="0"/>
          </a:p>
        </p:txBody>
      </p:sp>
      <p:sp>
        <p:nvSpPr>
          <p:cNvPr id="3" name="Content Placeholder 2"/>
          <p:cNvSpPr>
            <a:spLocks noGrp="1"/>
          </p:cNvSpPr>
          <p:nvPr>
            <p:ph idx="1"/>
          </p:nvPr>
        </p:nvSpPr>
        <p:spPr/>
        <p:txBody>
          <a:bodyPr>
            <a:normAutofit fontScale="92500" lnSpcReduction="10000"/>
          </a:bodyPr>
          <a:lstStyle/>
          <a:p>
            <a:r>
              <a:rPr lang="en-US" dirty="0"/>
              <a:t>Get to know the strengths and weaknesses of your data:</a:t>
            </a:r>
          </a:p>
          <a:p>
            <a:pPr lvl="1"/>
            <a:r>
              <a:rPr lang="en-US" dirty="0"/>
              <a:t>What are the strengths and weaknesses?</a:t>
            </a:r>
          </a:p>
          <a:p>
            <a:pPr lvl="1"/>
            <a:r>
              <a:rPr lang="en-US" dirty="0"/>
              <a:t>Any weird values? outliers? missing values? malformed/unstructured fields?</a:t>
            </a:r>
          </a:p>
          <a:p>
            <a:pPr lvl="1"/>
            <a:r>
              <a:rPr lang="en-US" dirty="0"/>
              <a:t>What is the nature of your missing values? Are they missing at random? If not, how are you going to deal with them?</a:t>
            </a:r>
          </a:p>
          <a:p>
            <a:pPr lvl="1"/>
            <a:r>
              <a:rPr lang="en-US" dirty="0"/>
              <a:t>Compute summary statistics</a:t>
            </a:r>
          </a:p>
          <a:p>
            <a:pPr lvl="1"/>
            <a:r>
              <a:rPr lang="en-US" dirty="0"/>
              <a:t>Plot features to see if they have predictive power? If you have a lot of data, draw a subset -- and make sure your results don't depend on the subset you have chosen.</a:t>
            </a:r>
          </a:p>
          <a:p>
            <a:pPr lvl="1"/>
            <a:r>
              <a:rPr lang="en-US" dirty="0"/>
              <a:t>Plot histograms of label and key features</a:t>
            </a:r>
          </a:p>
        </p:txBody>
      </p:sp>
    </p:spTree>
    <p:extLst>
      <p:ext uri="{BB962C8B-B14F-4D97-AF65-F5344CB8AC3E}">
        <p14:creationId xmlns:p14="http://schemas.microsoft.com/office/powerpoint/2010/main" val="426237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3c I. Feature Engineering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Finally, assemble your final dataset. Feature engineering -- how you construct the features for your model -- is often more important than what model you choose. Some issues:</a:t>
            </a:r>
          </a:p>
          <a:p>
            <a:r>
              <a:rPr lang="en-US" dirty="0"/>
              <a:t>Compute a target/label if one doesn't exist -- this will require domain expertise</a:t>
            </a:r>
          </a:p>
          <a:p>
            <a:r>
              <a:rPr lang="en-US" dirty="0"/>
              <a:t>Handle missing values -- can you bin or are missing values </a:t>
            </a:r>
            <a:r>
              <a:rPr lang="en-US" i="1" dirty="0"/>
              <a:t>missing at random</a:t>
            </a:r>
            <a:r>
              <a:rPr lang="en-US" dirty="0"/>
              <a:t> so you can drop them?</a:t>
            </a:r>
          </a:p>
          <a:p>
            <a:r>
              <a:rPr lang="en-US" dirty="0"/>
              <a:t>Handle outliers -- should you bin the data to make it discrete?</a:t>
            </a:r>
          </a:p>
          <a:p>
            <a:r>
              <a:rPr lang="en-US" dirty="0"/>
              <a:t>Replace categorical variables with dummy variables, which </a:t>
            </a:r>
            <a:r>
              <a:rPr lang="en-US" dirty="0" err="1"/>
              <a:t>scikit</a:t>
            </a:r>
            <a:r>
              <a:rPr lang="en-US" dirty="0"/>
              <a:t>-learn requires, unlike </a:t>
            </a:r>
            <a:r>
              <a:rPr lang="en-US" dirty="0" smtClean="0"/>
              <a:t>R</a:t>
            </a:r>
            <a:endParaRPr lang="en-US" dirty="0"/>
          </a:p>
        </p:txBody>
      </p:sp>
    </p:spTree>
    <p:extLst>
      <p:ext uri="{BB962C8B-B14F-4D97-AF65-F5344CB8AC3E}">
        <p14:creationId xmlns:p14="http://schemas.microsoft.com/office/powerpoint/2010/main" val="9253060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3c II. Feature Engineering</a:t>
            </a:r>
            <a:endParaRPr lang="en-US" dirty="0"/>
          </a:p>
        </p:txBody>
      </p:sp>
      <p:sp>
        <p:nvSpPr>
          <p:cNvPr id="3" name="Content Placeholder 2"/>
          <p:cNvSpPr>
            <a:spLocks noGrp="1"/>
          </p:cNvSpPr>
          <p:nvPr>
            <p:ph idx="1"/>
          </p:nvPr>
        </p:nvSpPr>
        <p:spPr/>
        <p:txBody>
          <a:bodyPr>
            <a:noAutofit/>
          </a:bodyPr>
          <a:lstStyle/>
          <a:p>
            <a:r>
              <a:rPr lang="en-US" sz="1200" dirty="0"/>
              <a:t>Transform data:</a:t>
            </a:r>
          </a:p>
          <a:p>
            <a:pPr lvl="1"/>
            <a:r>
              <a:rPr lang="en-US" sz="1200" dirty="0"/>
              <a:t>Take log of data, which is often useful with long-tailed data</a:t>
            </a:r>
          </a:p>
          <a:p>
            <a:pPr lvl="1"/>
            <a:r>
              <a:rPr lang="en-US" sz="1200" dirty="0"/>
              <a:t>Possibly, quantize continuous to handle non-linear behavior</a:t>
            </a:r>
          </a:p>
          <a:p>
            <a:pPr lvl="1"/>
            <a:r>
              <a:rPr lang="en-US" sz="1200" dirty="0"/>
              <a:t>Convert text data to features using:</a:t>
            </a:r>
          </a:p>
          <a:p>
            <a:pPr lvl="2"/>
            <a:r>
              <a:rPr lang="en-US" sz="1200" i="1" dirty="0"/>
              <a:t>Natural Language Processing</a:t>
            </a:r>
            <a:r>
              <a:rPr lang="en-US" sz="1200" dirty="0"/>
              <a:t> (NLP)</a:t>
            </a:r>
          </a:p>
          <a:p>
            <a:pPr lvl="2"/>
            <a:r>
              <a:rPr lang="en-US" sz="1200" i="1" dirty="0"/>
              <a:t>Term frequency-inverse document frequency</a:t>
            </a:r>
            <a:r>
              <a:rPr lang="en-US" sz="1200" dirty="0"/>
              <a:t> (TF-IDF)</a:t>
            </a:r>
          </a:p>
          <a:p>
            <a:pPr lvl="2"/>
            <a:r>
              <a:rPr lang="en-US" sz="1200" i="1" u="sng" dirty="0">
                <a:hlinkClick r:id="rId2"/>
              </a:rPr>
              <a:t>feature hashing</a:t>
            </a:r>
            <a:r>
              <a:rPr lang="en-US" sz="1200" dirty="0"/>
              <a:t> trick</a:t>
            </a:r>
          </a:p>
          <a:p>
            <a:pPr lvl="2"/>
            <a:r>
              <a:rPr lang="en-US" sz="1200" dirty="0"/>
              <a:t>Compute n-grams, etc.</a:t>
            </a:r>
          </a:p>
          <a:p>
            <a:r>
              <a:rPr lang="en-US" sz="1200" dirty="0"/>
              <a:t>Rationalize address data into standard USPS format</a:t>
            </a:r>
          </a:p>
          <a:p>
            <a:r>
              <a:rPr lang="en-US" sz="1200" dirty="0"/>
              <a:t>Be careful to avoid using </a:t>
            </a:r>
            <a:r>
              <a:rPr lang="en-US" sz="1200" i="1" u="sng" dirty="0">
                <a:hlinkClick r:id="rId3"/>
              </a:rPr>
              <a:t>endogenous</a:t>
            </a:r>
            <a:r>
              <a:rPr lang="en-US" sz="1200" dirty="0"/>
              <a:t> features, i.e., those which are codetermined with the outcome. For example, if you regress quantity on price, </a:t>
            </a:r>
            <a:r>
              <a:rPr lang="en-US" sz="1200" dirty="0" err="1"/>
              <a:t>priceis</a:t>
            </a:r>
            <a:r>
              <a:rPr lang="en-US" sz="1200" dirty="0"/>
              <a:t> almost always endogenous because it is codetermined from the interaction between the buyer and the seller. Consequently, in the regression model</a:t>
            </a:r>
          </a:p>
          <a:p>
            <a:r>
              <a:rPr lang="en-US" sz="1200" dirty="0"/>
              <a:t>Now you should be ready to start modeling...</a:t>
            </a:r>
            <a:endParaRPr lang="en-US" sz="1200" dirty="0"/>
          </a:p>
        </p:txBody>
      </p:sp>
    </p:spTree>
    <p:extLst>
      <p:ext uri="{BB962C8B-B14F-4D97-AF65-F5344CB8AC3E}">
        <p14:creationId xmlns:p14="http://schemas.microsoft.com/office/powerpoint/2010/main" val="256493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a:t>
            </a:r>
            <a:r>
              <a:rPr lang="en-US" dirty="0" smtClean="0"/>
              <a:t>. Modeling</a:t>
            </a:r>
            <a:endParaRPr lang="en-US" dirty="0"/>
          </a:p>
        </p:txBody>
      </p:sp>
      <p:sp>
        <p:nvSpPr>
          <p:cNvPr id="3" name="Content Placeholder 2"/>
          <p:cNvSpPr>
            <a:spLocks noGrp="1"/>
          </p:cNvSpPr>
          <p:nvPr>
            <p:ph idx="1"/>
          </p:nvPr>
        </p:nvSpPr>
        <p:spPr/>
        <p:txBody>
          <a:bodyPr>
            <a:noAutofit/>
          </a:bodyPr>
          <a:lstStyle/>
          <a:p>
            <a:r>
              <a:rPr lang="en-US" sz="2000" dirty="0"/>
              <a:t>Start by producing a 'shitty' first model. If it performs too well, you should be suspicious. Look for </a:t>
            </a:r>
            <a:r>
              <a:rPr lang="en-US" sz="2000" i="1" dirty="0"/>
              <a:t>information leakage</a:t>
            </a:r>
            <a:r>
              <a:rPr lang="en-US" sz="2000" dirty="0"/>
              <a:t>, i.e., a single variable which predicts the outcome (almost) perfectly. This often happens with time series data when you have a feature which contains information from future periods. It also occurs, when a feature is derived from the label. You may want to run </a:t>
            </a:r>
            <a:r>
              <a:rPr lang="en-US" sz="2000" i="1" dirty="0"/>
              <a:t>one-in</a:t>
            </a:r>
            <a:r>
              <a:rPr lang="en-US" sz="2000" dirty="0"/>
              <a:t> or </a:t>
            </a:r>
            <a:r>
              <a:rPr lang="en-US" sz="2000" i="1" dirty="0"/>
              <a:t>one-out</a:t>
            </a:r>
            <a:r>
              <a:rPr lang="en-US" sz="2000" dirty="0"/>
              <a:t> reports to test for this problem.</a:t>
            </a:r>
          </a:p>
          <a:p>
            <a:r>
              <a:rPr lang="en-US" sz="2000" dirty="0"/>
              <a:t>Next refine the model and determine which features are important. You should use </a:t>
            </a:r>
            <a:r>
              <a:rPr lang="en-US" sz="2000" i="1" dirty="0"/>
              <a:t>cross-validation</a:t>
            </a:r>
            <a:r>
              <a:rPr lang="en-US" sz="2000" dirty="0"/>
              <a:t> to tune parameter settings and find a candidate model. Use diagnostic tools to determine which features are most important. Do the results agree with your intuition? Also, test that the assumptions needed to use your model are satisfied.</a:t>
            </a:r>
          </a:p>
        </p:txBody>
      </p:sp>
    </p:spTree>
    <p:extLst>
      <p:ext uri="{BB962C8B-B14F-4D97-AF65-F5344CB8AC3E}">
        <p14:creationId xmlns:p14="http://schemas.microsoft.com/office/powerpoint/2010/main" val="12926880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5. Evaluation</a:t>
            </a:r>
            <a:endParaRPr lang="en-US" dirty="0"/>
          </a:p>
        </p:txBody>
      </p:sp>
      <p:sp>
        <p:nvSpPr>
          <p:cNvPr id="3" name="Content Placeholder 2"/>
          <p:cNvSpPr>
            <a:spLocks noGrp="1"/>
          </p:cNvSpPr>
          <p:nvPr>
            <p:ph idx="1"/>
          </p:nvPr>
        </p:nvSpPr>
        <p:spPr/>
        <p:txBody>
          <a:bodyPr>
            <a:noAutofit/>
          </a:bodyPr>
          <a:lstStyle/>
          <a:p>
            <a:r>
              <a:rPr lang="en-US" sz="2800" dirty="0"/>
              <a:t>Before releasing the model to the wild, you should evaluate it. One of the best ways to do this is to design and run an experiment such as an A/B test. If that is not possible chose a suitable method that let's you determine causally whether your awesome new model has the desired impact.</a:t>
            </a:r>
          </a:p>
        </p:txBody>
      </p:sp>
    </p:spTree>
    <p:extLst>
      <p:ext uri="{BB962C8B-B14F-4D97-AF65-F5344CB8AC3E}">
        <p14:creationId xmlns:p14="http://schemas.microsoft.com/office/powerpoint/2010/main" val="321779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a:t>
            </a:r>
            <a:r>
              <a:rPr lang="en-US" dirty="0" smtClean="0"/>
              <a:t>. Deployment</a:t>
            </a:r>
            <a:endParaRPr lang="en-US" dirty="0"/>
          </a:p>
        </p:txBody>
      </p:sp>
      <p:sp>
        <p:nvSpPr>
          <p:cNvPr id="3" name="Content Placeholder 2"/>
          <p:cNvSpPr>
            <a:spLocks noGrp="1"/>
          </p:cNvSpPr>
          <p:nvPr>
            <p:ph idx="1"/>
          </p:nvPr>
        </p:nvSpPr>
        <p:spPr/>
        <p:txBody>
          <a:bodyPr>
            <a:noAutofit/>
          </a:bodyPr>
          <a:lstStyle/>
          <a:p>
            <a:r>
              <a:rPr lang="en-US" sz="2800" dirty="0"/>
              <a:t>Finally, you model is ready for deployment! Then the process will start all over: you may need to keep retraining and retuning the model as the competitive environment changes. Also, follow on studies are common, so plan for change!</a:t>
            </a:r>
          </a:p>
        </p:txBody>
      </p:sp>
    </p:spTree>
    <p:extLst>
      <p:ext uri="{BB962C8B-B14F-4D97-AF65-F5344CB8AC3E}">
        <p14:creationId xmlns:p14="http://schemas.microsoft.com/office/powerpoint/2010/main" val="7091139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Autofit/>
          </a:bodyPr>
          <a:lstStyle/>
          <a:p>
            <a:r>
              <a:rPr lang="en-US" sz="2800" dirty="0"/>
              <a:t>Most likely at several points along the workflow, you will need to present your results to non-technical (MBA) stakeholders. Make sure you have a easily digested explanation and graphic to support your findings. Modern companies are keen to make </a:t>
            </a:r>
            <a:r>
              <a:rPr lang="en-US" sz="2800" i="1" dirty="0"/>
              <a:t>data-driven decisions</a:t>
            </a:r>
            <a:r>
              <a:rPr lang="en-US" sz="2800" dirty="0"/>
              <a:t>. As a data scientist, you are a key part of this revolution -- doing things according to the 4Ps is no longer good enough, because we are drowning in data and can measure what actually works.</a:t>
            </a:r>
          </a:p>
        </p:txBody>
      </p:sp>
    </p:spTree>
    <p:extLst>
      <p:ext uri="{BB962C8B-B14F-4D97-AF65-F5344CB8AC3E}">
        <p14:creationId xmlns:p14="http://schemas.microsoft.com/office/powerpoint/2010/main" val="1134345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983935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Components</a:t>
            </a:r>
            <a:endParaRPr lang="en-US" dirty="0"/>
          </a:p>
        </p:txBody>
      </p:sp>
      <p:sp>
        <p:nvSpPr>
          <p:cNvPr id="3" name="Content Placeholder 2"/>
          <p:cNvSpPr>
            <a:spLocks noGrp="1"/>
          </p:cNvSpPr>
          <p:nvPr>
            <p:ph idx="1"/>
          </p:nvPr>
        </p:nvSpPr>
        <p:spPr/>
        <p:txBody>
          <a:bodyPr>
            <a:normAutofit/>
          </a:bodyPr>
          <a:lstStyle/>
          <a:p>
            <a:r>
              <a:rPr lang="en-US" sz="4400" dirty="0"/>
              <a:t>Coding Statistical Analysis</a:t>
            </a:r>
          </a:p>
          <a:p>
            <a:r>
              <a:rPr lang="en-US" sz="4400" dirty="0"/>
              <a:t>Machine Learning</a:t>
            </a:r>
          </a:p>
          <a:p>
            <a:r>
              <a:rPr lang="en-US" sz="4400" dirty="0"/>
              <a:t>Deep </a:t>
            </a:r>
            <a:r>
              <a:rPr lang="en-US" sz="4400" dirty="0" smtClean="0"/>
              <a:t>Learning</a:t>
            </a:r>
            <a:endParaRPr lang="en-US" sz="4400" dirty="0"/>
          </a:p>
        </p:txBody>
      </p:sp>
    </p:spTree>
    <p:extLst>
      <p:ext uri="{BB962C8B-B14F-4D97-AF65-F5344CB8AC3E}">
        <p14:creationId xmlns:p14="http://schemas.microsoft.com/office/powerpoint/2010/main" val="19008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1295401" y="2556932"/>
            <a:ext cx="9601196" cy="2186518"/>
          </a:xfrm>
        </p:spPr>
        <p:txBody>
          <a:bodyPr>
            <a:normAutofit/>
          </a:bodyPr>
          <a:lstStyle/>
          <a:p>
            <a:r>
              <a:rPr lang="en-US" sz="3600" dirty="0" smtClean="0"/>
              <a:t>Join Data Science PHX!</a:t>
            </a:r>
          </a:p>
          <a:p>
            <a:pPr lvl="1"/>
            <a:r>
              <a:rPr lang="en-US" sz="3600" dirty="0">
                <a:hlinkClick r:id="rId2"/>
              </a:rPr>
              <a:t>https://www.facebook.com/datasciencephx</a:t>
            </a:r>
            <a:r>
              <a:rPr lang="en-US" sz="3600" dirty="0" smtClean="0">
                <a:hlinkClick r:id="rId2"/>
              </a:rPr>
              <a:t>/</a:t>
            </a:r>
            <a:endParaRPr lang="en-US" sz="3600" dirty="0" smtClean="0"/>
          </a:p>
          <a:p>
            <a:pPr lvl="1"/>
            <a:r>
              <a:rPr lang="en-US" sz="3600" dirty="0"/>
              <a:t>https://</a:t>
            </a:r>
            <a:r>
              <a:rPr lang="en-US" sz="3600" dirty="0" err="1" smtClean="0"/>
              <a:t>datasciencephx.slack.com</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4913" y="3899958"/>
            <a:ext cx="2228850" cy="2228850"/>
          </a:xfrm>
          <a:prstGeom prst="rect">
            <a:avLst/>
          </a:prstGeom>
        </p:spPr>
      </p:pic>
    </p:spTree>
    <p:extLst>
      <p:ext uri="{BB962C8B-B14F-4D97-AF65-F5344CB8AC3E}">
        <p14:creationId xmlns:p14="http://schemas.microsoft.com/office/powerpoint/2010/main" val="9164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a:xfrm>
            <a:off x="1295401" y="2556932"/>
            <a:ext cx="9601196" cy="3343806"/>
          </a:xfrm>
        </p:spPr>
        <p:txBody>
          <a:bodyPr>
            <a:normAutofit/>
          </a:bodyPr>
          <a:lstStyle/>
          <a:p>
            <a:r>
              <a:rPr lang="en-US" dirty="0" smtClean="0"/>
              <a:t>SAS</a:t>
            </a:r>
          </a:p>
          <a:p>
            <a:pPr lvl="1"/>
            <a:r>
              <a:rPr lang="en-US" dirty="0" smtClean="0"/>
              <a:t>BUT</a:t>
            </a:r>
            <a:r>
              <a:rPr lang="mr-IN" dirty="0" smtClean="0"/>
              <a:t>…</a:t>
            </a:r>
            <a:endParaRPr lang="en-US" dirty="0" smtClean="0"/>
          </a:p>
          <a:p>
            <a:pPr marL="742950" lvl="2"/>
            <a:r>
              <a:rPr lang="en-US" dirty="0"/>
              <a:t>$</a:t>
            </a:r>
            <a:r>
              <a:rPr lang="en-US" dirty="0" smtClean="0"/>
              <a:t>9000</a:t>
            </a:r>
          </a:p>
          <a:p>
            <a:pPr marL="742950" lvl="2"/>
            <a:r>
              <a:rPr lang="en-US" dirty="0" smtClean="0"/>
              <a:t>For the base model..</a:t>
            </a:r>
          </a:p>
          <a:p>
            <a:r>
              <a:rPr lang="en-US" dirty="0"/>
              <a:t>When computing power increased and became more accessible, statisticians used programming languages like R (free) and Python (free) to solve complex problems then data science was </a:t>
            </a:r>
            <a:r>
              <a:rPr lang="en-US" dirty="0" smtClean="0"/>
              <a:t>born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288" y="2556932"/>
            <a:ext cx="2203450" cy="16525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4549" y="671776"/>
            <a:ext cx="5422900" cy="5422900"/>
          </a:xfrm>
          <a:prstGeom prst="rect">
            <a:avLst/>
          </a:prstGeom>
        </p:spPr>
      </p:pic>
    </p:spTree>
    <p:extLst>
      <p:ext uri="{BB962C8B-B14F-4D97-AF65-F5344CB8AC3E}">
        <p14:creationId xmlns:p14="http://schemas.microsoft.com/office/powerpoint/2010/main" val="173206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1. Coding Statistical Analysis</a:t>
            </a:r>
            <a:r>
              <a:rPr lang="en-US" b="1" dirty="0" smtClean="0"/>
              <a:t>:</a:t>
            </a:r>
            <a:endParaRPr lang="en-US" dirty="0"/>
          </a:p>
        </p:txBody>
      </p:sp>
      <p:sp>
        <p:nvSpPr>
          <p:cNvPr id="3" name="Content Placeholder 2"/>
          <p:cNvSpPr>
            <a:spLocks noGrp="1"/>
          </p:cNvSpPr>
          <p:nvPr>
            <p:ph idx="1"/>
          </p:nvPr>
        </p:nvSpPr>
        <p:spPr/>
        <p:txBody>
          <a:bodyPr>
            <a:normAutofit/>
          </a:bodyPr>
          <a:lstStyle/>
          <a:p>
            <a:r>
              <a:rPr lang="en-US" sz="4000" dirty="0"/>
              <a:t>Hypothesis testing</a:t>
            </a:r>
          </a:p>
          <a:p>
            <a:r>
              <a:rPr lang="en-US" sz="4000" dirty="0"/>
              <a:t>ANOVA</a:t>
            </a:r>
          </a:p>
          <a:p>
            <a:r>
              <a:rPr lang="en-US" sz="4000" dirty="0"/>
              <a:t>A/B Testing</a:t>
            </a:r>
          </a:p>
          <a:p>
            <a:r>
              <a:rPr lang="en-US" sz="4000" dirty="0" smtClean="0"/>
              <a:t>Etc.</a:t>
            </a:r>
            <a:endParaRPr lang="en-US" sz="4000" dirty="0"/>
          </a:p>
        </p:txBody>
      </p:sp>
    </p:spTree>
    <p:extLst>
      <p:ext uri="{BB962C8B-B14F-4D97-AF65-F5344CB8AC3E}">
        <p14:creationId xmlns:p14="http://schemas.microsoft.com/office/powerpoint/2010/main" val="470792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Example: Hypothesis Testing</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Code Presenter Pro"/>
              <p:cNvGraphicFramePr>
                <a:graphicFrameLocks noGrp="1"/>
              </p:cNvGraphicFramePr>
              <p:nvPr>
                <p:extLst>
                  <p:ext uri="{D42A27DB-BD31-4B8C-83A1-F6EECF244321}">
                    <p14:modId xmlns:p14="http://schemas.microsoft.com/office/powerpoint/2010/main" val="1718463283"/>
                  </p:ext>
                </p:extLst>
              </p:nvPr>
            </p:nvGraphicFramePr>
            <p:xfrm>
              <a:off x="664368" y="2243135"/>
              <a:ext cx="10863264" cy="392906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5" name="Add-in 4" title="Code Presenter Pro"/>
              <p:cNvPicPr>
                <a:picLocks noGrp="1" noRot="1" noChangeAspect="1" noMove="1" noResize="1" noEditPoints="1" noAdjustHandles="1" noChangeArrowheads="1" noChangeShapeType="1"/>
              </p:cNvPicPr>
              <p:nvPr/>
            </p:nvPicPr>
            <p:blipFill>
              <a:blip r:embed="rId4"/>
              <a:stretch>
                <a:fillRect/>
              </a:stretch>
            </p:blipFill>
            <p:spPr>
              <a:xfrm>
                <a:off x="664368" y="2243135"/>
                <a:ext cx="10863264" cy="3929064"/>
              </a:xfrm>
              <a:prstGeom prst="rect">
                <a:avLst/>
              </a:prstGeom>
            </p:spPr>
          </p:pic>
        </mc:Fallback>
      </mc:AlternateContent>
    </p:spTree>
    <p:extLst>
      <p:ext uri="{BB962C8B-B14F-4D97-AF65-F5344CB8AC3E}">
        <p14:creationId xmlns:p14="http://schemas.microsoft.com/office/powerpoint/2010/main" val="280588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Output: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935" y="3071813"/>
            <a:ext cx="10242130" cy="1100138"/>
          </a:xfrm>
          <a:prstGeom prst="rect">
            <a:avLst/>
          </a:prstGeom>
        </p:spPr>
      </p:pic>
    </p:spTree>
    <p:extLst>
      <p:ext uri="{BB962C8B-B14F-4D97-AF65-F5344CB8AC3E}">
        <p14:creationId xmlns:p14="http://schemas.microsoft.com/office/powerpoint/2010/main" val="11923946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2</a:t>
            </a:r>
            <a:r>
              <a:rPr lang="en-US" b="1" dirty="0" smtClean="0"/>
              <a:t>. Machine Learning:</a:t>
            </a:r>
            <a:endParaRPr lang="en-US" dirty="0"/>
          </a:p>
        </p:txBody>
      </p:sp>
      <p:sp>
        <p:nvSpPr>
          <p:cNvPr id="3" name="Content Placeholder 2"/>
          <p:cNvSpPr>
            <a:spLocks noGrp="1"/>
          </p:cNvSpPr>
          <p:nvPr>
            <p:ph idx="1"/>
          </p:nvPr>
        </p:nvSpPr>
        <p:spPr/>
        <p:txBody>
          <a:bodyPr>
            <a:normAutofit/>
          </a:bodyPr>
          <a:lstStyle/>
          <a:p>
            <a:r>
              <a:rPr lang="en-US" sz="4000" dirty="0" smtClean="0"/>
              <a:t>Reinforcement Learning</a:t>
            </a:r>
            <a:endParaRPr lang="en-US" sz="4000" dirty="0"/>
          </a:p>
          <a:p>
            <a:r>
              <a:rPr lang="en-US" sz="4000" dirty="0" smtClean="0"/>
              <a:t>Supervised Learning</a:t>
            </a:r>
            <a:endParaRPr lang="en-US" sz="4000" dirty="0"/>
          </a:p>
          <a:p>
            <a:r>
              <a:rPr lang="en-US" sz="4000" dirty="0" smtClean="0"/>
              <a:t>Unsupervised Learning</a:t>
            </a:r>
            <a:endParaRPr lang="en-US" sz="4000" dirty="0"/>
          </a:p>
        </p:txBody>
      </p:sp>
    </p:spTree>
    <p:extLst>
      <p:ext uri="{BB962C8B-B14F-4D97-AF65-F5344CB8AC3E}">
        <p14:creationId xmlns:p14="http://schemas.microsoft.com/office/powerpoint/2010/main" val="17204190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0.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webextension1.xml><?xml version="1.0" encoding="utf-8"?>
<we:webextension xmlns:we="http://schemas.microsoft.com/office/webextensions/webextension/2010/11" id="{ECE3FDE3-AC73-9243-B613-0D804D8737FF}">
  <we:reference id="wa104379263" version="1.0.0.1" store="en-US" storeType="OMEX"/>
  <we:alternateReferences>
    <we:reference id="wa104379263" version="1.0.0.1" store="wa104379263" storeType="OMEX"/>
  </we:alternateReferences>
  <we:properties>
    <we:property name="config" value="{&quot;display_lang&quot;:&quot;en&quot;,&quot;display_font&quot;:&quot;Consolas&quot;,&quot;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true,&quot;code_lang&quot;:&quot;py&quot;,&quot;code&quot;:&quot;#Taken from http://hamelg.blogspot.com/2015/11/python-for-data-analysis-part-24.html\n\n#One Sample T-Test: Test whether the average age of voters Minnesota differs from the population\nimport numpy as np\nimport pandas as pd\nimport scipy.stats as stats\nimport matplotlib.pyplot as plt\nimport math\n\nnp.random.seed(6)\n\npopulation_ages1 = stats.poisson.rvs(loc=18, mu=35, size=150000)\npopulation_ages2 = stats.poisson.rvs(loc=18, mu=10, size=100000)\npopulation_ages = np.concatenate((population_ages1, population_ages2))\n\nminnesota_ages1 = stats.poisson.rvs(loc=18, mu=30, size=30)\nminnesota_ages2 = stats.poisson.rvs(loc=18, mu=10, size=20)\nminnesota_ages = np.concatenate((minnesota_ages1, minnesota_ages2))\n\nprint('Mean Population Ages: ' + str(population_ages.mean()))\nprint('Mean Minnesota Ages: ' + str(minnesota_ages.mean()))\n\nstats.ttest_1samp(a= minnesota_ages, popmean= population_ages.mean())&quot;,&quot;ctags&quot;:{&quot;minnesota_ages&quot;:[{&quot;linenum&quot;:&quot;18&quot;,&quot;signature&quot;:&quot;minnesota_ages = np.concatenate((minnesota_ages1, minnesota_ages2))&quot;}],&quot;minnesota_ages1&quot;:[{&quot;linenum&quot;:&quot;16&quot;,&quot;signature&quot;:&quot;minnesota_ages1 = stats.poisson.rvs(loc=18, mu=30, size=30)&quot;}],&quot;minnesota_ages2&quot;:[{&quot;linenum&quot;:&quot;17&quot;,&quot;signature&quot;:&quot;minnesota_ages2 = stats.poisson.rvs(loc=18, mu=10, size=20)&quot;}],&quot;population_ages&quot;:[{&quot;linenum&quot;:&quot;14&quot;,&quot;signature&quot;:&quot;population_ages = np.concatenate((population_ages1, population_ages2))&quot;}],&quot;population_ages1&quot;:[{&quot;linenum&quot;:&quot;12&quot;,&quot;signature&quot;:&quot;population_ages1 = stats.poisson.rvs(loc=18, mu=35, size=150000)&quot;}],&quot;population_ages2&quot;:[{&quot;linenum&quot;:&quot;13&quot;,&quot;signature&quot;:&quot;population_ages2 = stats.poisson.rvs(loc=18, mu=10, size=10000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FBEFA470-9D5A-F34D-8C1D-E3B78540DDFF}">
  <we:reference id="wa104379263" version="1.0.0.1" store="en-US" storeType="OMEX"/>
  <we:alternateReferences>
    <we:reference id="wa104379263" version="1.0.0.1" store="wa104379263" storeType="OMEX"/>
  </we:alternateReferences>
  <we:properties>
    <we:property name="config" value="{&quot;display_lang&quot;:&quot;en&quot;,&quot;display_font&quot;:&quot;Consolas&quot;,&quot;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true,&quot;code_lang&quot;:&quot;py&quot;,&quot;code&quot;:&quot;import pandas as pd\n#Pandas -- the go to for data clean up and quick plotting\ndf = pd.read_csv('http://archive.ics.uci.edu/ml/machine-learning-databases/iris/iris.data', \n                      names=['sepal_length', 'sepal_width', 'petal_length', 'petal_width', 'species'])\n\ndf.describe().T&quot;,&quot;ctags&quot;:{&quot;df&quot;:[{&quot;linenum&quot;:&quot;3&quot;,&quot;signature&quot;:&quot;df = pd.read_csv('http://archive.ics.uci.edu/ml/machine-learning-databases/iris/iris.data',&quot;}],&quot;names&quot;:[{&quot;linenum&quot;:&quot;4&quot;,&quot;signature&quot;:&quot;names=['sepal_length', 'sepal_width', 'petal_length', 'petal_width', 'species'])&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52A5489B-1D0C-3148-9AF1-4651051F76F2}">
  <we:reference id="wa104379263" version="1.0.0.1" store="en-US" storeType="OMEX"/>
  <we:alternateReferences>
    <we:reference id="wa104379263" version="1.0.0.1" store="wa104379263" storeType="OMEX"/>
  </we:alternateReferences>
  <we:properties>
    <we:property name="config" value="{&quot;display_lang&quot;:&quot;en&quot;,&quot;display_font&quot;:&quot;Consolas&quot;,&quot;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true,&quot;code_lang&quot;:&quot;py&quot;,&quot;code&quot;:&quot;from pandas.plotting import scatter_matrix\n\nscatter_matrix(df, \n               alpha=0.9, \n               c=df.species.astype('category').cat.codes, \n               figsize=(16,16))\n\nplt.show()&quot;,&quot;ctags&quot;:{&quot;alpha&quot;:[{&quot;linenum&quot;:&quot;4&quot;,&quot;signature&quot;:&quot;alpha=0.9,&quot;}],&quot;c&quot;:[{&quot;linenum&quot;:&quot;5&quot;,&quot;signature&quot;:&quot;c=df.species.astype('category').cat.codes,&quot;}],&quot;figsize&quot;:[{&quot;linenum&quot;:&quot;6&quot;,&quot;signature&quot;:&quot;figsize=(16,16))&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2A5E084A-2913-E247-AA92-02DAA5E2A4CA}">
  <we:reference id="wa104379263" version="1.0.0.1" store="en-US" storeType="OMEX"/>
  <we:alternateReferences>
    <we:reference id="wa104379263" version="1.0.0.1" store="wa104379263" storeType="OMEX"/>
  </we:alternateReferences>
  <we:properties>
    <we:property name="config" value="{&quot;display_lang&quot;:&quot;en&quot;,&quot;display_font&quot;:&quot;Consolas&quot;,&quot;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old_syntax_color&quot;:{&quot;Reserved words&quot;:&quot;#0000FF&quot;,&quot;Modules,Classes,Exceptions&quot;:&quot;#FF0000&quot;,&quot;Methods&quot;:&quot;#008080&quot;,&quot;Attributes&quot;:&quot;#808000&quot;,&quot;Line comment&quot;:&quot;#008000&quot;,&quot;Block comment&quot;:&quot;#008000&quot;,&quot;Block comment 2&quot;:&quot;#008000&quot;,&quot;Quotation&quot;:&quot;#FF00FF&quot;,&quot;Quotation 2&quot;:&quot;#FF00FF&quot;,&quot;Number&quot;:&quot;#800080&quot;},&quot;show_line_number&quot;:true,&quot;code_lang&quot;:&quot;py&quot;,&quot;code&quot;:&quot;from sklearn.linear_model import LogisticRegression\n\nclf = LogisticRegression(C=1000)\nclf.fit(X,y)\nprint(clf.intercept_)\nclf.coef_&quot;,&quot;ctags&quot;:{&quot;clf&quot;:[{&quot;linenum&quot;:&quot;3&quot;,&quot;signature&quot;:&quot;clf = LogisticRegression(C=1000)&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Organic</Template>
  <TotalTime>1351</TotalTime>
  <Words>1095</Words>
  <Application>Microsoft Macintosh PowerPoint</Application>
  <PresentationFormat>Widescreen</PresentationFormat>
  <Paragraphs>135</Paragraphs>
  <Slides>40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Garamond</vt:lpstr>
      <vt:lpstr>Mangal</vt:lpstr>
      <vt:lpstr>Arial</vt:lpstr>
      <vt:lpstr>Organic</vt:lpstr>
      <vt:lpstr>PowerPoint Presentation</vt:lpstr>
      <vt:lpstr>Hi! My name is Aritro Majumdar</vt:lpstr>
      <vt:lpstr>What is Data Science?</vt:lpstr>
      <vt:lpstr>3 Components</vt:lpstr>
      <vt:lpstr>History</vt:lpstr>
      <vt:lpstr>1. Coding Statistical Analysis:</vt:lpstr>
      <vt:lpstr>Coding Example: Hypothesis Testing</vt:lpstr>
      <vt:lpstr>Example Output:</vt:lpstr>
      <vt:lpstr>2. Machine Learning:</vt:lpstr>
      <vt:lpstr>Reinforcement Learning:</vt:lpstr>
      <vt:lpstr>Supervised Learning:</vt:lpstr>
      <vt:lpstr>Regression Examples:</vt:lpstr>
      <vt:lpstr>Popular Regression Algorithms:</vt:lpstr>
      <vt:lpstr>Classification Examples:</vt:lpstr>
      <vt:lpstr>Popular Classification Examples:</vt:lpstr>
      <vt:lpstr>More Classification Examples:</vt:lpstr>
      <vt:lpstr>Unsupervised Learning:</vt:lpstr>
      <vt:lpstr>Unsupervised Learning Examples:</vt:lpstr>
      <vt:lpstr>Coding Example: Logistic Regression</vt:lpstr>
      <vt:lpstr>Coding Example: Logistic Regression (cont.)</vt:lpstr>
      <vt:lpstr>Coding Example: Logistic Regression (cont.)</vt:lpstr>
      <vt:lpstr>Coding Example: Logistic Regression (cont.)</vt:lpstr>
      <vt:lpstr>3. Deep Learning:</vt:lpstr>
      <vt:lpstr>Coding Examples:</vt:lpstr>
      <vt:lpstr>Deep Learning Resources:</vt:lpstr>
      <vt:lpstr>Data Science Flow Overview:</vt:lpstr>
      <vt:lpstr>Data Science Workflow</vt:lpstr>
      <vt:lpstr>1. Business Understanding</vt:lpstr>
      <vt:lpstr>2. Data Understanding</vt:lpstr>
      <vt:lpstr>3. Data Preparation</vt:lpstr>
      <vt:lpstr>3a. Load data and perform minimal cleaning</vt:lpstr>
      <vt:lpstr>3b. Exploratory Data Analysis</vt:lpstr>
      <vt:lpstr>3c I. Feature Engineering</vt:lpstr>
      <vt:lpstr>3c II. Feature Engineering</vt:lpstr>
      <vt:lpstr>4. Modeling</vt:lpstr>
      <vt:lpstr>5. Evaluation</vt:lpstr>
      <vt:lpstr>6. Deployment</vt:lpstr>
      <vt:lpstr>Conclusion</vt:lpstr>
      <vt:lpstr>Questions?</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 Majumdar</dc:creator>
  <cp:lastModifiedBy>Aniket Majumdar</cp:lastModifiedBy>
  <cp:revision>15</cp:revision>
  <dcterms:created xsi:type="dcterms:W3CDTF">2018-04-06T23:45:04Z</dcterms:created>
  <dcterms:modified xsi:type="dcterms:W3CDTF">2018-04-07T22:16:29Z</dcterms:modified>
</cp:coreProperties>
</file>